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</p:sldMasterIdLst>
  <p:notesMasterIdLst>
    <p:notesMasterId r:id="rId14"/>
  </p:notesMasterIdLst>
  <p:handoutMasterIdLst>
    <p:handoutMasterId r:id="rId15"/>
  </p:handoutMasterIdLst>
  <p:sldIdLst>
    <p:sldId id="302" r:id="rId2"/>
    <p:sldId id="315" r:id="rId3"/>
    <p:sldId id="314" r:id="rId4"/>
    <p:sldId id="294" r:id="rId5"/>
    <p:sldId id="305" r:id="rId6"/>
    <p:sldId id="306" r:id="rId7"/>
    <p:sldId id="309" r:id="rId8"/>
    <p:sldId id="308" r:id="rId9"/>
    <p:sldId id="310" r:id="rId10"/>
    <p:sldId id="311" r:id="rId11"/>
    <p:sldId id="312" r:id="rId12"/>
    <p:sldId id="313" r:id="rId13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7B1"/>
    <a:srgbClr val="828383"/>
    <a:srgbClr val="005BBB"/>
    <a:srgbClr val="666666"/>
    <a:srgbClr val="4DC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29"/>
    <p:restoredTop sz="95833"/>
  </p:normalViewPr>
  <p:slideViewPr>
    <p:cSldViewPr snapToGrid="0" snapToObjects="1">
      <p:cViewPr varScale="1">
        <p:scale>
          <a:sx n="107" d="100"/>
          <a:sy n="107" d="100"/>
        </p:scale>
        <p:origin x="536" y="168"/>
      </p:cViewPr>
      <p:guideLst/>
    </p:cSldViewPr>
  </p:slideViewPr>
  <p:outlineViewPr>
    <p:cViewPr>
      <p:scale>
        <a:sx n="33" d="100"/>
        <a:sy n="33" d="100"/>
      </p:scale>
      <p:origin x="0" y="-60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90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33A1-6D17-2C4C-B4C2-C83DB37352CC}" type="datetimeFigureOut">
              <a:rPr lang="en-US" smtClean="0">
                <a:latin typeface="Arial" charset="0"/>
              </a:rPr>
              <a:t>11/30/17</a:t>
            </a:fld>
            <a:endParaRPr lang="en-US" dirty="0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171E-5108-1245-8B63-E8B205C9AF87}" type="slidenum">
              <a:rPr lang="en-US" smtClean="0">
                <a:latin typeface="Arial" charset="0"/>
              </a:r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542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fld id="{5B96CA4F-2197-CC40-B4FC-798A937A9DC6}" type="datetimeFigureOut">
              <a:rPr lang="en-US" smtClean="0"/>
              <a:pPr/>
              <a:t>11/30/17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fld id="{02322656-8894-1544-92AA-01B3CF5E61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5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18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9173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96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6750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9389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8181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9423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17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063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88950" cy="6857998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6046265"/>
            <a:ext cx="4650699" cy="344911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5210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699" y="1143001"/>
            <a:ext cx="6718301" cy="285529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473699" y="3998296"/>
            <a:ext cx="3429001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902701" y="3998296"/>
            <a:ext cx="3289300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8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</a:t>
            </a:r>
            <a:r>
              <a:rPr lang="en-US" smtClean="0"/>
              <a:t>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2715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1143001"/>
            <a:ext cx="121920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5194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88952" cy="6857999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6046265"/>
            <a:ext cx="4650699" cy="344912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879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9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800" b="0" baseline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366636"/>
            <a:ext cx="4800600" cy="35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5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8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6" y="366636"/>
            <a:ext cx="4800588" cy="35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96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8" y="2189263"/>
            <a:ext cx="6402832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7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5029200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vitae dolor </a:t>
            </a:r>
            <a:r>
              <a:rPr lang="en-US" dirty="0" err="1" smtClean="0"/>
              <a:t>euismod</a:t>
            </a:r>
            <a:r>
              <a:rPr lang="en-US" dirty="0" smtClean="0"/>
              <a:t>,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risus</a:t>
            </a:r>
            <a:r>
              <a:rPr lang="en-US" dirty="0" smtClean="0"/>
              <a:t> </a:t>
            </a:r>
            <a:r>
              <a:rPr lang="en-US" dirty="0" err="1" smtClean="0"/>
              <a:t>mattis</a:t>
            </a:r>
            <a:r>
              <a:rPr lang="en-US" dirty="0" smtClean="0"/>
              <a:t>. In </a:t>
            </a:r>
            <a:r>
              <a:rPr lang="en-US" dirty="0" err="1" smtClean="0"/>
              <a:t>ornare</a:t>
            </a:r>
            <a:r>
              <a:rPr lang="en-US" dirty="0" smtClean="0"/>
              <a:t> convallis </a:t>
            </a:r>
            <a:r>
              <a:rPr lang="en-US" dirty="0" err="1" smtClean="0"/>
              <a:t>velit</a:t>
            </a:r>
            <a:r>
              <a:rPr lang="en-US" dirty="0" smtClean="0"/>
              <a:t> vitae cursus. Integer </a:t>
            </a:r>
            <a:r>
              <a:rPr lang="en-US" dirty="0" err="1" smtClean="0"/>
              <a:t>egestas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mi </a:t>
            </a:r>
            <a:r>
              <a:rPr lang="en-US" dirty="0" err="1" smtClean="0"/>
              <a:t>vehicula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. </a:t>
            </a:r>
            <a:r>
              <a:rPr lang="en-US" dirty="0" err="1" smtClean="0"/>
              <a:t>Pellentesque</a:t>
            </a:r>
            <a:r>
              <a:rPr lang="en-US" dirty="0" smtClean="0"/>
              <a:t> habitant </a:t>
            </a:r>
            <a:r>
              <a:rPr lang="en-US" dirty="0" err="1" smtClean="0"/>
              <a:t>morbi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</a:t>
            </a:r>
            <a:r>
              <a:rPr lang="en-US" dirty="0" err="1" smtClean="0"/>
              <a:t>senectus</a:t>
            </a:r>
            <a:r>
              <a:rPr lang="en-US" dirty="0" smtClean="0"/>
              <a:t> et </a:t>
            </a:r>
            <a:r>
              <a:rPr lang="en-US" dirty="0" err="1" smtClean="0"/>
              <a:t>netus</a:t>
            </a:r>
            <a:r>
              <a:rPr lang="en-US" dirty="0" smtClean="0"/>
              <a:t> et </a:t>
            </a:r>
            <a:r>
              <a:rPr lang="en-US" dirty="0" err="1" smtClean="0"/>
              <a:t>malesuada</a:t>
            </a:r>
            <a:r>
              <a:rPr lang="en-US" dirty="0" smtClean="0"/>
              <a:t> fames ac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556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8557757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457200" marR="0" indent="-406400" algn="l" defTabSz="914400" rtl="0" eaLnBrk="1" fontAlgn="auto" latinLnBrk="0" hangingPunct="1">
              <a:lnSpc>
                <a:spcPts val="2600"/>
              </a:lnSpc>
              <a:spcBef>
                <a:spcPts val="100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20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Quisque</a:t>
            </a:r>
            <a:r>
              <a:rPr lang="en-US" dirty="0" smtClean="0"/>
              <a:t> ac </a:t>
            </a:r>
            <a:r>
              <a:rPr lang="en-US" dirty="0" err="1" smtClean="0"/>
              <a:t>orci</a:t>
            </a:r>
            <a:r>
              <a:rPr lang="en-US" dirty="0" smtClean="0"/>
              <a:t> in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</a:t>
            </a:r>
            <a:r>
              <a:rPr lang="en-US" dirty="0" err="1" smtClean="0"/>
              <a:t>sagittis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Donec</a:t>
            </a:r>
            <a:r>
              <a:rPr lang="en-US" dirty="0" smtClean="0"/>
              <a:t> vitae </a:t>
            </a:r>
            <a:r>
              <a:rPr lang="en-US" dirty="0" err="1" smtClean="0"/>
              <a:t>justo</a:t>
            </a:r>
            <a:r>
              <a:rPr lang="en-US" dirty="0" smtClean="0"/>
              <a:t> et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mollis</a:t>
            </a:r>
            <a:r>
              <a:rPr lang="en-US" dirty="0" smtClean="0"/>
              <a:t> </a:t>
            </a:r>
            <a:r>
              <a:rPr lang="en-US" dirty="0" err="1" smtClean="0"/>
              <a:t>consectetur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aliquet</a:t>
            </a:r>
            <a:r>
              <a:rPr lang="en-US" dirty="0" smtClean="0"/>
              <a:t> ex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 ac </a:t>
            </a:r>
            <a:r>
              <a:rPr lang="en-US" dirty="0" err="1" smtClean="0"/>
              <a:t>elit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Duis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odio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placerat</a:t>
            </a:r>
            <a:r>
              <a:rPr lang="en-US" dirty="0" smtClean="0"/>
              <a:t>.</a:t>
            </a:r>
          </a:p>
          <a:p>
            <a:r>
              <a:rPr lang="en-US" dirty="0" smtClean="0"/>
              <a:t>Justo et neque odio facilisis turpis </a:t>
            </a:r>
            <a:r>
              <a:rPr lang="en-US" dirty="0" err="1" smtClean="0"/>
              <a:t>sodales</a:t>
            </a:r>
            <a:r>
              <a:rPr lang="en-US" dirty="0" smtClean="0"/>
              <a:t> placerat.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 baseline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07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66928" y="2185416"/>
            <a:ext cx="9678987" cy="3848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buClr>
                <a:srgbClr val="005BBB"/>
              </a:buClr>
              <a:buFontTx/>
              <a:buNone/>
              <a:defRPr sz="1700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736600" indent="-279400">
              <a:lnSpc>
                <a:spcPts val="2300"/>
              </a:lnSpc>
              <a:buClr>
                <a:srgbClr val="005BBB"/>
              </a:buClr>
              <a:buFont typeface="Arial" charset="0"/>
              <a:buChar char="•"/>
              <a:tabLst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marR="0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1143000" algn="l"/>
              </a:tabLs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1"/>
            <a:r>
              <a:rPr lang="en-US" dirty="0" smtClean="0"/>
              <a:t>Second level text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 </a:t>
            </a:r>
          </a:p>
          <a:p>
            <a:pPr lvl="2"/>
            <a:r>
              <a:rPr lang="en-US" dirty="0" smtClean="0"/>
              <a:t>Third level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4120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700" y="11430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626100" y="12954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0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68638" y="0"/>
            <a:ext cx="1169605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2400" dirty="0" smtClean="0">
                <a:latin typeface="Arial" charset="0"/>
              </a:rPr>
              <a:t>‘-</a:t>
            </a:r>
            <a:endParaRPr lang="en-US" sz="2400" dirty="0">
              <a:latin typeface="Arial" charset="0"/>
            </a:endParaRP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2045778" y="1023929"/>
            <a:ext cx="8557756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48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 userDrawn="1"/>
        </p:nvSpPr>
        <p:spPr>
          <a:xfrm>
            <a:off x="2045778" y="2555888"/>
            <a:ext cx="8557756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950" cy="6857998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566928" y="2320111"/>
            <a:ext cx="10515600" cy="381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10255504" y="6240989"/>
            <a:ext cx="725424" cy="534516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6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6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366636"/>
            <a:ext cx="4800600" cy="35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896" r:id="rId2"/>
    <p:sldLayoutId id="2147483894" r:id="rId3"/>
    <p:sldLayoutId id="2147483909" r:id="rId4"/>
    <p:sldLayoutId id="2147483895" r:id="rId5"/>
    <p:sldLayoutId id="2147483897" r:id="rId6"/>
    <p:sldLayoutId id="2147483907" r:id="rId7"/>
    <p:sldLayoutId id="2147483898" r:id="rId8"/>
    <p:sldLayoutId id="2147483900" r:id="rId9"/>
    <p:sldLayoutId id="2147483906" r:id="rId10"/>
    <p:sldLayoutId id="2147483902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0" kern="1200">
          <a:solidFill>
            <a:schemeClr val="tx2"/>
          </a:solidFill>
          <a:latin typeface="+mj-lt"/>
          <a:ea typeface="Georgia" charset="0"/>
          <a:cs typeface="Georgia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LucidaGrande" charset="0"/>
        <a:buChar char="-"/>
        <a:defRPr sz="18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880">
          <p15:clr>
            <a:srgbClr val="F26B43"/>
          </p15:clr>
        </p15:guide>
        <p15:guide id="2" pos="416">
          <p15:clr>
            <a:srgbClr val="F26B43"/>
          </p15:clr>
        </p15:guide>
        <p15:guide id="3" orient="horz" pos="4016">
          <p15:clr>
            <a:srgbClr val="F26B43"/>
          </p15:clr>
        </p15:guide>
        <p15:guide id="4" pos="7392">
          <p15:clr>
            <a:srgbClr val="F26B43"/>
          </p15:clr>
        </p15:guide>
        <p15:guide id="5" pos="288">
          <p15:clr>
            <a:srgbClr val="F26B43"/>
          </p15:clr>
        </p15:guide>
        <p15:guide id="6" pos="4464">
          <p15:clr>
            <a:srgbClr val="F26B43"/>
          </p15:clr>
        </p15:guide>
        <p15:guide id="7" pos="4704">
          <p15:clr>
            <a:srgbClr val="F26B43"/>
          </p15:clr>
        </p15:guide>
        <p15:guide id="8" pos="4512">
          <p15:clr>
            <a:srgbClr val="F26B43"/>
          </p15:clr>
        </p15:guide>
        <p15:guide id="9" orient="horz" pos="1848">
          <p15:clr>
            <a:srgbClr val="F26B43"/>
          </p15:clr>
        </p15:guide>
        <p15:guide id="10" orient="horz" pos="1896">
          <p15:clr>
            <a:srgbClr val="F26B43"/>
          </p15:clr>
        </p15:guide>
        <p15:guide id="11" orient="horz" pos="2880">
          <p15:clr>
            <a:srgbClr val="F26B43"/>
          </p15:clr>
        </p15:guide>
        <p15:guide id="12" orient="horz" pos="28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58368" y="1490472"/>
            <a:ext cx="8633414" cy="2386584"/>
          </a:xfrm>
        </p:spPr>
        <p:txBody>
          <a:bodyPr>
            <a:normAutofit/>
          </a:bodyPr>
          <a:lstStyle/>
          <a:p>
            <a:r>
              <a:rPr lang="en-US" sz="4400" dirty="0" smtClean="0"/>
              <a:t>ANALYSIS OF Employee</a:t>
            </a:r>
            <a:r>
              <a:rPr lang="en-US" sz="4400" dirty="0"/>
              <a:t>​ ​Satisfaction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544945" y="4059383"/>
            <a:ext cx="6096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</a:rPr>
              <a:t>ADVAIT KULKARNI</a:t>
            </a:r>
            <a:r>
              <a:rPr lang="en-US" sz="2800" dirty="0">
                <a:solidFill>
                  <a:schemeClr val="accent1"/>
                </a:solidFill>
              </a:rPr>
              <a:t/>
            </a:r>
            <a:br>
              <a:rPr lang="en-US" sz="2800" dirty="0">
                <a:solidFill>
                  <a:schemeClr val="accent1"/>
                </a:solidFill>
              </a:rPr>
            </a:br>
            <a:r>
              <a:rPr lang="en-US" sz="2800" dirty="0" smtClean="0">
                <a:solidFill>
                  <a:schemeClr val="accent1"/>
                </a:solidFill>
              </a:rPr>
              <a:t>SUHIT DATTA</a:t>
            </a:r>
          </a:p>
          <a:p>
            <a:r>
              <a:rPr lang="en-US" sz="2800" dirty="0" smtClean="0">
                <a:solidFill>
                  <a:schemeClr val="accent1"/>
                </a:solidFill>
              </a:rPr>
              <a:t>VARAD TUPE </a:t>
            </a:r>
            <a:endParaRPr lang="en-US" sz="2800" dirty="0">
              <a:solidFill>
                <a:schemeClr val="accent1"/>
              </a:solidFill>
            </a:endParaRPr>
          </a:p>
        </p:txBody>
      </p:sp>
      <p:sp>
        <p:nvSpPr>
          <p:cNvPr id="11" name="AutoShape 2" descr="Image result for employee satisfaction"/>
          <p:cNvSpPr>
            <a:spLocks noChangeAspect="1" noChangeArrowheads="1"/>
          </p:cNvSpPr>
          <p:nvPr/>
        </p:nvSpPr>
        <p:spPr bwMode="auto">
          <a:xfrm>
            <a:off x="155575" y="-144463"/>
            <a:ext cx="2319770" cy="2319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67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By Number of Years spent in the Company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05" y="2412262"/>
            <a:ext cx="5412963" cy="38950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6763" y="2412263"/>
            <a:ext cx="5292889" cy="389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98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/>
              <a:t>By </a:t>
            </a:r>
            <a:r>
              <a:rPr lang="en-US" dirty="0" smtClean="0"/>
              <a:t>Average monthly </a:t>
            </a:r>
            <a:r>
              <a:rPr lang="en-US" dirty="0"/>
              <a:t>hours </a:t>
            </a:r>
            <a:r>
              <a:rPr lang="en-US" dirty="0" smtClean="0"/>
              <a:t>spent at Workplace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75" y="2190589"/>
            <a:ext cx="5650570" cy="40660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5887" y="2216261"/>
            <a:ext cx="5579217" cy="401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574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By Number </a:t>
            </a:r>
            <a:r>
              <a:rPr lang="en-US" dirty="0"/>
              <a:t>of </a:t>
            </a:r>
            <a:r>
              <a:rPr lang="en-US" dirty="0" smtClean="0"/>
              <a:t>Projects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820" y="2412263"/>
            <a:ext cx="5412962" cy="38950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2037" y="2412263"/>
            <a:ext cx="5412963" cy="389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692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6928" y="1205900"/>
            <a:ext cx="10515600" cy="868430"/>
          </a:xfrm>
        </p:spPr>
        <p:txBody>
          <a:bodyPr>
            <a:normAutofit fontScale="90000"/>
          </a:bodyPr>
          <a:lstStyle/>
          <a:p>
            <a:r>
              <a:rPr lang="en-US" dirty="0"/>
              <a:t>The following are </a:t>
            </a:r>
            <a:r>
              <a:rPr lang="en-US" dirty="0"/>
              <a:t>the features </a:t>
            </a:r>
            <a:r>
              <a:rPr lang="en-US" dirty="0"/>
              <a:t>in the dataset Human Resource Analytics dataset </a:t>
            </a:r>
            <a:r>
              <a:rPr lang="en-US" dirty="0" smtClean="0"/>
              <a:t>: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101365318"/>
              </p:ext>
            </p:extLst>
          </p:nvPr>
        </p:nvGraphicFramePr>
        <p:xfrm>
          <a:off x="665018" y="2256310"/>
          <a:ext cx="10417510" cy="38295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8197"/>
                <a:gridCol w="7609313"/>
              </a:tblGrid>
              <a:tr h="25458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Field Name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Description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5458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satisfaction_level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Level of satisfaction (0-1)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</a:tr>
              <a:tr h="25458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last_evaluation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Time since last performance evaluation (in Years)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5458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number_project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Number of projects completed while at work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6621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average_montly_hours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Average monthly hours at workplace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6621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time_spend_company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Number of years spent in the company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5458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Work_accident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Whether the employee had a workplace accident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6621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left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Whether the employee left the workplace or not (1 or 0) Factor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6621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promotion_last_5years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Whether the employee was promoted in the last five years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5458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sales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Department in which they work for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5458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salary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Relative level of salary (high, medium, low)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2092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6928" y="1058118"/>
            <a:ext cx="10515600" cy="868430"/>
          </a:xfrm>
        </p:spPr>
        <p:txBody>
          <a:bodyPr/>
          <a:lstStyle/>
          <a:p>
            <a:r>
              <a:rPr lang="en-US" dirty="0" smtClean="0"/>
              <a:t>Correlation Plot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810" y="1926548"/>
            <a:ext cx="6577834" cy="4650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447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085092" y="1320800"/>
            <a:ext cx="5045365" cy="716084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Relationship between No of Projects and the Average Years spent in the Company</a:t>
            </a:r>
            <a:endParaRPr lang="en-US" sz="20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78507" y="1306945"/>
            <a:ext cx="5229566" cy="7160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kern="1200">
                <a:solidFill>
                  <a:schemeClr val="tx2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r>
              <a:rPr lang="en-US" sz="2000" dirty="0" smtClean="0"/>
              <a:t>Distribution of the Salary Category vs Attrition Percent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381" y="2190590"/>
            <a:ext cx="5136325" cy="36960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215" y="2024336"/>
            <a:ext cx="5367368" cy="386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157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By </a:t>
            </a:r>
            <a:r>
              <a:rPr lang="en-US" dirty="0"/>
              <a:t>Promotion </a:t>
            </a:r>
            <a:r>
              <a:rPr lang="en-US" dirty="0" smtClean="0"/>
              <a:t>in the last </a:t>
            </a:r>
            <a:r>
              <a:rPr lang="en-US" dirty="0"/>
              <a:t>5 </a:t>
            </a:r>
            <a:r>
              <a:rPr lang="en-US" dirty="0" smtClean="0"/>
              <a:t>years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6394" y="2036884"/>
            <a:ext cx="5784626" cy="41625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809" y="2263581"/>
            <a:ext cx="5154546" cy="370913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630419" y="5603381"/>
            <a:ext cx="33650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Almost ¼ </a:t>
            </a:r>
            <a:r>
              <a:rPr lang="en-US" dirty="0" err="1" smtClean="0">
                <a:solidFill>
                  <a:schemeClr val="accent1"/>
                </a:solidFill>
              </a:rPr>
              <a:t>th</a:t>
            </a:r>
            <a:r>
              <a:rPr lang="en-US" dirty="0" smtClean="0">
                <a:solidFill>
                  <a:schemeClr val="accent1"/>
                </a:solidFill>
              </a:rPr>
              <a:t> of the people left ! 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943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>
            <a:normAutofit/>
          </a:bodyPr>
          <a:lstStyle/>
          <a:p>
            <a:r>
              <a:rPr lang="en-US" dirty="0" smtClean="0"/>
              <a:t>By Last Evaluation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0" y="2136879"/>
            <a:ext cx="6059056" cy="42837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2946" y="2136879"/>
            <a:ext cx="5883563" cy="415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48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209963"/>
            <a:ext cx="10515600" cy="716084"/>
          </a:xfrm>
        </p:spPr>
        <p:txBody>
          <a:bodyPr/>
          <a:lstStyle/>
          <a:p>
            <a:r>
              <a:rPr lang="en-US" dirty="0" smtClean="0"/>
              <a:t>By Department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6649" y="2060544"/>
            <a:ext cx="5911268" cy="41792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73" y="2060543"/>
            <a:ext cx="5911268" cy="417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71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By Satisfaction </a:t>
            </a:r>
            <a:r>
              <a:rPr lang="en-US" dirty="0"/>
              <a:t>Level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3441732"/>
              </p:ext>
            </p:extLst>
          </p:nvPr>
        </p:nvGraphicFramePr>
        <p:xfrm>
          <a:off x="649117" y="2059634"/>
          <a:ext cx="8319392" cy="24754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59696">
                  <a:extLst>
                    <a:ext uri="{9D8B030D-6E8A-4147-A177-3AD203B41FA5}">
                      <a16:colId xmlns:a16="http://schemas.microsoft.com/office/drawing/2014/main" xmlns="" val="1355177182"/>
                    </a:ext>
                  </a:extLst>
                </a:gridCol>
                <a:gridCol w="4159696">
                  <a:extLst>
                    <a:ext uri="{9D8B030D-6E8A-4147-A177-3AD203B41FA5}">
                      <a16:colId xmlns:a16="http://schemas.microsoft.com/office/drawing/2014/main" xmlns="" val="1498931588"/>
                    </a:ext>
                  </a:extLst>
                </a:gridCol>
              </a:tblGrid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Satisfaction</a:t>
                      </a:r>
                      <a:r>
                        <a:rPr lang="en-US" baseline="0" dirty="0" smtClean="0"/>
                        <a:t> Level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Qualitative</a:t>
                      </a:r>
                      <a:r>
                        <a:rPr lang="en-US" baseline="0" dirty="0" smtClean="0"/>
                        <a:t> Equivalent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49094454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Greater</a:t>
                      </a:r>
                      <a:r>
                        <a:rPr lang="en-US" baseline="0" dirty="0" smtClean="0"/>
                        <a:t> than 0.8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Very</a:t>
                      </a:r>
                      <a:r>
                        <a:rPr lang="en-US" baseline="0" dirty="0" smtClean="0"/>
                        <a:t> High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74717665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Between 0.6 and</a:t>
                      </a:r>
                      <a:r>
                        <a:rPr lang="en-US" baseline="0" dirty="0" smtClean="0"/>
                        <a:t> 0.8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86897078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Between 0.4 and</a:t>
                      </a:r>
                      <a:r>
                        <a:rPr lang="en-US" baseline="0" dirty="0" smtClean="0"/>
                        <a:t> 0.6 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2230246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Between</a:t>
                      </a:r>
                      <a:r>
                        <a:rPr lang="en-US" baseline="0" dirty="0" smtClean="0"/>
                        <a:t> 0.2 and 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Low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16204907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Less</a:t>
                      </a:r>
                      <a:r>
                        <a:rPr lang="en-US" baseline="0" dirty="0" smtClean="0"/>
                        <a:t> than 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Very</a:t>
                      </a:r>
                      <a:r>
                        <a:rPr lang="en-US" baseline="0" dirty="0" smtClean="0"/>
                        <a:t> Low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377839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167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49" y="1205345"/>
            <a:ext cx="5692630" cy="437341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7541" y="1205344"/>
            <a:ext cx="5692628" cy="437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669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B Powerpoint Template">
  <a:themeElements>
    <a:clrScheme name="Custom 2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2562</TotalTime>
  <Words>216</Words>
  <Application>Microsoft Macintosh PowerPoint</Application>
  <PresentationFormat>Widescreen</PresentationFormat>
  <Paragraphs>58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Georgia</vt:lpstr>
      <vt:lpstr>Inherit</vt:lpstr>
      <vt:lpstr>LucidaGrande</vt:lpstr>
      <vt:lpstr>UB Powerpoint Template</vt:lpstr>
      <vt:lpstr>ANALYSIS OF Employee​ ​Satisfaction</vt:lpstr>
      <vt:lpstr>The following are the features in the dataset Human Resource Analytics dataset :</vt:lpstr>
      <vt:lpstr>Correlation Plot </vt:lpstr>
      <vt:lpstr>Relationship between No of Projects and the Average Years spent in the Company</vt:lpstr>
      <vt:lpstr>By Promotion in the last 5 years</vt:lpstr>
      <vt:lpstr>By Last Evaluation</vt:lpstr>
      <vt:lpstr>By Department</vt:lpstr>
      <vt:lpstr>By Satisfaction Level</vt:lpstr>
      <vt:lpstr>PowerPoint Presentation</vt:lpstr>
      <vt:lpstr>By Number of Years spent in the Company</vt:lpstr>
      <vt:lpstr>By Average monthly hours spent at Workplace</vt:lpstr>
      <vt:lpstr>By Number of Projects</vt:lpstr>
    </vt:vector>
  </TitlesOfParts>
  <Manager/>
  <Company/>
  <LinksUpToDate>false</LinksUpToDate>
  <SharedDoc>false</SharedDoc>
  <HyperlinkBase/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Template</dc:title>
  <dc:subject/>
  <dc:creator>Microsoft Office User</dc:creator>
  <cp:keywords/>
  <dc:description/>
  <cp:lastModifiedBy>Microsoft Office User</cp:lastModifiedBy>
  <cp:revision>214</cp:revision>
  <cp:lastPrinted>2016-07-18T17:32:49Z</cp:lastPrinted>
  <dcterms:created xsi:type="dcterms:W3CDTF">2016-06-28T14:05:07Z</dcterms:created>
  <dcterms:modified xsi:type="dcterms:W3CDTF">2017-12-01T01:33:14Z</dcterms:modified>
  <cp:category/>
</cp:coreProperties>
</file>

<file path=docProps/thumbnail.jpeg>
</file>